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58" r:id="rId6"/>
    <p:sldId id="262" r:id="rId7"/>
    <p:sldId id="265" r:id="rId8"/>
    <p:sldId id="267"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9/16/2014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9/16/2014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9/16/2014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solidFill>
              </a:rPr>
              <a:t>Making Transitions</a:t>
            </a:r>
            <a:br>
              <a:rPr lang="en-US" b="1" dirty="0" smtClean="0">
                <a:solidFill>
                  <a:schemeClr val="accent1"/>
                </a:solidFill>
              </a:rPr>
            </a:br>
            <a:r>
              <a:rPr lang="en-US" b="1" dirty="0" smtClean="0">
                <a:solidFill>
                  <a:schemeClr val="accent1"/>
                </a:solidFill>
              </a:rPr>
              <a:t>and Connections</a:t>
            </a:r>
            <a:endParaRPr lang="en-US" b="1" dirty="0">
              <a:solidFill>
                <a:schemeClr val="accent1"/>
              </a:solidFill>
            </a:endParaRPr>
          </a:p>
        </p:txBody>
      </p:sp>
      <p:sp>
        <p:nvSpPr>
          <p:cNvPr id="3" name="Subtitle 2"/>
          <p:cNvSpPr>
            <a:spLocks noGrp="1"/>
          </p:cNvSpPr>
          <p:nvPr>
            <p:ph type="subTitle" idx="1"/>
          </p:nvPr>
        </p:nvSpPr>
        <p:spPr/>
        <p:txBody>
          <a:bodyPr/>
          <a:lstStyle/>
          <a:p>
            <a:r>
              <a:rPr lang="en-US" dirty="0" smtClean="0"/>
              <a:t>A Writing Center </a:t>
            </a:r>
            <a:r>
              <a:rPr lang="en-US" dirty="0" smtClean="0"/>
              <a:t>Tutorial</a:t>
            </a:r>
            <a:endParaRPr lang="en-US"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45484494"/>
      </p:ext>
    </p:extLst>
  </p:cSld>
  <p:clrMapOvr>
    <a:masterClrMapping/>
  </p:clrMapOvr>
  <mc:AlternateContent xmlns:mc="http://schemas.openxmlformats.org/markup-compatibility/2006">
    <mc:Choice xmlns:p14="http://schemas.microsoft.com/office/powerpoint/2010/main" Requires="p14">
      <p:transition spd="slow" p14:dur="2000" advTm="7905"/>
    </mc:Choice>
    <mc:Fallback>
      <p:transition spd="slow" advTm="7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a:t>
            </a:r>
            <a:r>
              <a:rPr lang="en-US" dirty="0" smtClean="0">
                <a:solidFill>
                  <a:srgbClr val="C00000"/>
                </a:solidFill>
              </a:rPr>
              <a:t> transition</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A </a:t>
            </a:r>
            <a:r>
              <a:rPr lang="en-US" sz="3200" dirty="0" smtClean="0">
                <a:solidFill>
                  <a:srgbClr val="C00000"/>
                </a:solidFill>
              </a:rPr>
              <a:t>transition</a:t>
            </a:r>
            <a:r>
              <a:rPr lang="en-US" sz="3200" dirty="0" smtClean="0"/>
              <a:t> is a word or phrase that helps to link one idea to another one logically.</a:t>
            </a:r>
          </a:p>
          <a:p>
            <a:r>
              <a:rPr lang="en-US" sz="3200" dirty="0" smtClean="0"/>
              <a:t>Often, these </a:t>
            </a:r>
            <a:r>
              <a:rPr lang="en-US" sz="3200" dirty="0" smtClean="0">
                <a:solidFill>
                  <a:srgbClr val="C00000"/>
                </a:solidFill>
              </a:rPr>
              <a:t>transitions</a:t>
            </a:r>
            <a:r>
              <a:rPr lang="en-US" sz="3200" dirty="0" smtClean="0"/>
              <a:t> help to link one sentence to the next sentence or one paragraph to the next paragraph.</a:t>
            </a:r>
          </a:p>
          <a:p>
            <a:r>
              <a:rPr lang="en-US" sz="3200" dirty="0" smtClean="0">
                <a:solidFill>
                  <a:srgbClr val="C00000"/>
                </a:solidFill>
              </a:rPr>
              <a:t>Transitions </a:t>
            </a:r>
            <a:r>
              <a:rPr lang="en-US" sz="3200" dirty="0" smtClean="0">
                <a:solidFill>
                  <a:schemeClr val="tx1"/>
                </a:solidFill>
              </a:rPr>
              <a:t>are common words and phrases that link ideas in particular ways to make specific points.</a:t>
            </a:r>
            <a:endParaRPr lang="en-US" sz="3200" dirty="0">
              <a:solidFill>
                <a:srgbClr val="C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296445008"/>
      </p:ext>
    </p:extLst>
  </p:cSld>
  <p:clrMapOvr>
    <a:masterClrMapping/>
  </p:clrMapOvr>
  <mc:AlternateContent xmlns:mc="http://schemas.openxmlformats.org/markup-compatibility/2006">
    <mc:Choice xmlns:p14="http://schemas.microsoft.com/office/powerpoint/2010/main" Requires="p14">
      <p:transition spd="slow" p14:dur="2000" advTm="35901"/>
    </mc:Choice>
    <mc:Fallback>
      <p:transition spd="slow" advTm="35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smtClean="0">
                <a:solidFill>
                  <a:srgbClr val="00B050"/>
                </a:solidFill>
              </a:rPr>
              <a:t>connection</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sz="3200" dirty="0" smtClean="0"/>
              <a:t>A </a:t>
            </a:r>
            <a:r>
              <a:rPr lang="en-US" sz="3200" dirty="0" smtClean="0">
                <a:solidFill>
                  <a:srgbClr val="00B050"/>
                </a:solidFill>
              </a:rPr>
              <a:t>connection</a:t>
            </a:r>
            <a:r>
              <a:rPr lang="en-US" sz="3200" dirty="0" smtClean="0"/>
              <a:t> is a repeated element (often a noun, a pronoun, or a verb) that helps to link ideas in your writing.</a:t>
            </a:r>
          </a:p>
          <a:p>
            <a:r>
              <a:rPr lang="en-US" sz="3200" dirty="0" smtClean="0"/>
              <a:t>Writers make </a:t>
            </a:r>
            <a:r>
              <a:rPr lang="en-US" sz="3200" dirty="0" smtClean="0">
                <a:solidFill>
                  <a:srgbClr val="00B050"/>
                </a:solidFill>
              </a:rPr>
              <a:t>connections </a:t>
            </a:r>
            <a:r>
              <a:rPr lang="en-US" sz="3200" dirty="0" smtClean="0">
                <a:solidFill>
                  <a:schemeClr val="tx1"/>
                </a:solidFill>
              </a:rPr>
              <a:t>when they reuse words (or synonyms/antonyms for those words) in order to link sentences and paragraphs logically.</a:t>
            </a:r>
            <a:endParaRPr lang="en-US" sz="3200"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38920767"/>
      </p:ext>
    </p:extLst>
  </p:cSld>
  <p:clrMapOvr>
    <a:masterClrMapping/>
  </p:clrMapOvr>
  <mc:AlternateContent xmlns:mc="http://schemas.openxmlformats.org/markup-compatibility/2006">
    <mc:Choice xmlns:p14="http://schemas.microsoft.com/office/powerpoint/2010/main" Requires="p14">
      <p:transition spd="slow" p14:dur="2000" advTm="33947"/>
    </mc:Choice>
    <mc:Fallback>
      <p:transition spd="slow" advTm="33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Example 1</a:t>
            </a:r>
            <a:endParaRPr lang="en-US" b="1" dirty="0">
              <a:solidFill>
                <a:schemeClr val="accent1"/>
              </a:solidFill>
            </a:endParaRPr>
          </a:p>
        </p:txBody>
      </p:sp>
      <p:sp>
        <p:nvSpPr>
          <p:cNvPr id="3" name="Content Placeholder 2"/>
          <p:cNvSpPr>
            <a:spLocks noGrp="1"/>
          </p:cNvSpPr>
          <p:nvPr>
            <p:ph idx="1"/>
          </p:nvPr>
        </p:nvSpPr>
        <p:spPr>
          <a:xfrm>
            <a:off x="1097280" y="2159000"/>
            <a:ext cx="9812020" cy="3710094"/>
          </a:xfrm>
        </p:spPr>
        <p:txBody>
          <a:bodyPr>
            <a:normAutofit/>
          </a:bodyPr>
          <a:lstStyle/>
          <a:p>
            <a:r>
              <a:rPr lang="en-US" sz="2400" dirty="0" smtClean="0">
                <a:solidFill>
                  <a:srgbClr val="00B050"/>
                </a:solidFill>
              </a:rPr>
              <a:t>The Governor </a:t>
            </a:r>
            <a:r>
              <a:rPr lang="en-US" sz="2400" dirty="0" smtClean="0">
                <a:solidFill>
                  <a:schemeClr val="tx1"/>
                </a:solidFill>
              </a:rPr>
              <a:t>made a speech in which he said that we would all have to make some </a:t>
            </a:r>
            <a:r>
              <a:rPr lang="en-US" sz="2400" dirty="0" smtClean="0">
                <a:solidFill>
                  <a:srgbClr val="0070C0"/>
                </a:solidFill>
              </a:rPr>
              <a:t>“sacrifices” </a:t>
            </a:r>
            <a:r>
              <a:rPr lang="en-US" sz="2400" dirty="0" smtClean="0">
                <a:solidFill>
                  <a:schemeClr val="tx1"/>
                </a:solidFill>
              </a:rPr>
              <a:t>in order to help the state through the current financial crisis.</a:t>
            </a:r>
            <a:r>
              <a:rPr lang="en-US" sz="2400" dirty="0" smtClean="0">
                <a:solidFill>
                  <a:schemeClr val="accent1"/>
                </a:solidFill>
              </a:rPr>
              <a:t> </a:t>
            </a:r>
            <a:r>
              <a:rPr lang="en-US" sz="2400" dirty="0" smtClean="0">
                <a:solidFill>
                  <a:srgbClr val="C00000"/>
                </a:solidFill>
              </a:rPr>
              <a:t>In other words,</a:t>
            </a:r>
            <a:r>
              <a:rPr lang="en-US" sz="2400" dirty="0" smtClean="0">
                <a:solidFill>
                  <a:srgbClr val="00B050"/>
                </a:solidFill>
              </a:rPr>
              <a:t> he </a:t>
            </a:r>
            <a:r>
              <a:rPr lang="en-US" sz="2400" dirty="0" smtClean="0">
                <a:solidFill>
                  <a:schemeClr val="tx1"/>
                </a:solidFill>
              </a:rPr>
              <a:t>was warning that we are facing some </a:t>
            </a:r>
            <a:r>
              <a:rPr lang="en-US" sz="2400" dirty="0" smtClean="0">
                <a:solidFill>
                  <a:srgbClr val="0070C0"/>
                </a:solidFill>
              </a:rPr>
              <a:t>tax increases and budget cuts </a:t>
            </a:r>
            <a:r>
              <a:rPr lang="en-US" sz="2400" dirty="0" smtClean="0">
                <a:solidFill>
                  <a:schemeClr val="tx1"/>
                </a:solidFill>
              </a:rPr>
              <a:t>in the near future. </a:t>
            </a:r>
          </a:p>
          <a:p>
            <a:pPr marL="0" indent="0" algn="ctr">
              <a:buNone/>
            </a:pPr>
            <a:r>
              <a:rPr lang="en-US" sz="2400" dirty="0" smtClean="0">
                <a:solidFill>
                  <a:srgbClr val="C00000"/>
                </a:solidFill>
              </a:rPr>
              <a:t>Transition: In other words (clarification, example)</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53245739"/>
              </p:ext>
            </p:extLst>
          </p:nvPr>
        </p:nvGraphicFramePr>
        <p:xfrm>
          <a:off x="1727200" y="4229100"/>
          <a:ext cx="8128000" cy="1167554"/>
        </p:xfrm>
        <a:graphic>
          <a:graphicData uri="http://schemas.openxmlformats.org/drawingml/2006/table">
            <a:tbl>
              <a:tblPr firstRow="1" bandRow="1">
                <a:tableStyleId>{5C22544A-7EE6-4342-B048-85BDC9FD1C3A}</a:tableStyleId>
              </a:tblPr>
              <a:tblGrid>
                <a:gridCol w="4064000"/>
                <a:gridCol w="4064000"/>
              </a:tblGrid>
              <a:tr h="425874">
                <a:tc>
                  <a:txBody>
                    <a:bodyPr/>
                    <a:lstStyle/>
                    <a:p>
                      <a:r>
                        <a:rPr lang="en-US" dirty="0" smtClean="0"/>
                        <a:t>Connection</a:t>
                      </a:r>
                      <a:r>
                        <a:rPr lang="en-US" baseline="0" dirty="0" smtClean="0"/>
                        <a:t> </a:t>
                      </a:r>
                      <a:r>
                        <a:rPr lang="en-US" dirty="0" smtClean="0"/>
                        <a:t>1</a:t>
                      </a:r>
                      <a:endParaRPr lang="en-US" dirty="0"/>
                    </a:p>
                  </a:txBody>
                  <a:tcPr/>
                </a:tc>
                <a:tc>
                  <a:txBody>
                    <a:bodyPr/>
                    <a:lstStyle/>
                    <a:p>
                      <a:r>
                        <a:rPr lang="en-US" dirty="0" smtClean="0"/>
                        <a:t>Connection</a:t>
                      </a:r>
                      <a:r>
                        <a:rPr lang="en-US" baseline="0" dirty="0" smtClean="0"/>
                        <a:t> 2</a:t>
                      </a:r>
                      <a:endParaRPr lang="en-US" dirty="0"/>
                    </a:p>
                  </a:txBody>
                  <a:tcPr/>
                </a:tc>
              </a:tr>
              <a:tr h="370840">
                <a:tc>
                  <a:txBody>
                    <a:bodyPr/>
                    <a:lstStyle/>
                    <a:p>
                      <a:r>
                        <a:rPr lang="en-US" b="1" dirty="0" smtClean="0">
                          <a:solidFill>
                            <a:srgbClr val="00B050"/>
                          </a:solidFill>
                        </a:rPr>
                        <a:t>The Governor</a:t>
                      </a:r>
                      <a:endParaRPr lang="en-US" b="1" dirty="0">
                        <a:solidFill>
                          <a:srgbClr val="00B050"/>
                        </a:solidFill>
                      </a:endParaRPr>
                    </a:p>
                  </a:txBody>
                  <a:tcPr/>
                </a:tc>
                <a:tc>
                  <a:txBody>
                    <a:bodyPr/>
                    <a:lstStyle/>
                    <a:p>
                      <a:r>
                        <a:rPr lang="en-US" b="1" dirty="0" smtClean="0">
                          <a:solidFill>
                            <a:srgbClr val="00B050"/>
                          </a:solidFill>
                        </a:rPr>
                        <a:t>he</a:t>
                      </a:r>
                      <a:endParaRPr lang="en-US" b="1" dirty="0">
                        <a:solidFill>
                          <a:srgbClr val="00B050"/>
                        </a:solidFill>
                      </a:endParaRPr>
                    </a:p>
                  </a:txBody>
                  <a:tcPr/>
                </a:tc>
              </a:tr>
              <a:tr h="370840">
                <a:tc>
                  <a:txBody>
                    <a:bodyPr/>
                    <a:lstStyle/>
                    <a:p>
                      <a:r>
                        <a:rPr lang="en-US" b="1" dirty="0" smtClean="0">
                          <a:solidFill>
                            <a:srgbClr val="0070C0"/>
                          </a:solidFill>
                        </a:rPr>
                        <a:t>“sacrifices”</a:t>
                      </a:r>
                      <a:endParaRPr lang="en-US" b="1" dirty="0">
                        <a:solidFill>
                          <a:srgbClr val="0070C0"/>
                        </a:solidFill>
                      </a:endParaRPr>
                    </a:p>
                  </a:txBody>
                  <a:tcPr/>
                </a:tc>
                <a:tc>
                  <a:txBody>
                    <a:bodyPr/>
                    <a:lstStyle/>
                    <a:p>
                      <a:r>
                        <a:rPr lang="en-US" b="1" dirty="0" smtClean="0">
                          <a:solidFill>
                            <a:srgbClr val="0070C0"/>
                          </a:solidFill>
                        </a:rPr>
                        <a:t>tax</a:t>
                      </a:r>
                      <a:r>
                        <a:rPr lang="en-US" b="1" baseline="0" dirty="0" smtClean="0">
                          <a:solidFill>
                            <a:srgbClr val="0070C0"/>
                          </a:solidFill>
                        </a:rPr>
                        <a:t> increases and budge cuts</a:t>
                      </a:r>
                      <a:endParaRPr lang="en-US" b="1" dirty="0">
                        <a:solidFill>
                          <a:srgbClr val="0070C0"/>
                        </a:solidFill>
                      </a:endParaRPr>
                    </a:p>
                  </a:txBody>
                  <a:tcPr/>
                </a:tc>
              </a:tr>
            </a:tbl>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8203961"/>
      </p:ext>
    </p:extLst>
  </p:cSld>
  <p:clrMapOvr>
    <a:masterClrMapping/>
  </p:clrMapOvr>
  <mc:AlternateContent xmlns:mc="http://schemas.openxmlformats.org/markup-compatibility/2006">
    <mc:Choice xmlns:p14="http://schemas.microsoft.com/office/powerpoint/2010/main" Requires="p14">
      <p:transition spd="slow" p14:dur="2000" advTm="75871"/>
    </mc:Choice>
    <mc:Fallback>
      <p:transition spd="slow" advTm="75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Example 2</a:t>
            </a:r>
            <a:endParaRPr lang="en-US" b="1" dirty="0">
              <a:solidFill>
                <a:schemeClr val="accent1"/>
              </a:solidFill>
            </a:endParaRPr>
          </a:p>
        </p:txBody>
      </p:sp>
      <p:sp>
        <p:nvSpPr>
          <p:cNvPr id="3" name="Content Placeholder 2"/>
          <p:cNvSpPr>
            <a:spLocks noGrp="1"/>
          </p:cNvSpPr>
          <p:nvPr>
            <p:ph idx="1"/>
          </p:nvPr>
        </p:nvSpPr>
        <p:spPr>
          <a:xfrm>
            <a:off x="1097280" y="2159000"/>
            <a:ext cx="10243820" cy="4076700"/>
          </a:xfrm>
        </p:spPr>
        <p:txBody>
          <a:bodyPr>
            <a:normAutofit/>
          </a:bodyPr>
          <a:lstStyle/>
          <a:p>
            <a:pPr marL="0" indent="0">
              <a:buNone/>
            </a:pPr>
            <a:r>
              <a:rPr lang="en-US" sz="2400" dirty="0" smtClean="0"/>
              <a:t>Parents and teachers often fear that playing </a:t>
            </a:r>
            <a:r>
              <a:rPr lang="en-US" sz="2400" dirty="0" smtClean="0">
                <a:solidFill>
                  <a:srgbClr val="00B050"/>
                </a:solidFill>
              </a:rPr>
              <a:t>video games </a:t>
            </a:r>
            <a:r>
              <a:rPr lang="en-US" sz="2400" dirty="0" smtClean="0"/>
              <a:t>will </a:t>
            </a:r>
            <a:r>
              <a:rPr lang="en-US" sz="2400" dirty="0" smtClean="0">
                <a:solidFill>
                  <a:srgbClr val="FFC000"/>
                </a:solidFill>
              </a:rPr>
              <a:t>damage</a:t>
            </a:r>
            <a:r>
              <a:rPr lang="en-US" sz="2400" dirty="0" smtClean="0"/>
              <a:t> </a:t>
            </a:r>
            <a:r>
              <a:rPr lang="en-US" sz="2400" dirty="0" smtClean="0">
                <a:solidFill>
                  <a:schemeClr val="accent1"/>
                </a:solidFill>
              </a:rPr>
              <a:t>children’s</a:t>
            </a:r>
            <a:r>
              <a:rPr lang="en-US" sz="2400" dirty="0" smtClean="0"/>
              <a:t> </a:t>
            </a:r>
            <a:r>
              <a:rPr lang="en-US" sz="2400" dirty="0" smtClean="0">
                <a:solidFill>
                  <a:srgbClr val="7030A0"/>
                </a:solidFill>
              </a:rPr>
              <a:t>intellectual abilities</a:t>
            </a:r>
            <a:r>
              <a:rPr lang="en-US" sz="2400" dirty="0" smtClean="0"/>
              <a:t>. </a:t>
            </a:r>
            <a:r>
              <a:rPr lang="en-US" sz="2400" dirty="0" smtClean="0">
                <a:solidFill>
                  <a:srgbClr val="FF0000"/>
                </a:solidFill>
              </a:rPr>
              <a:t>However, </a:t>
            </a:r>
            <a:r>
              <a:rPr lang="en-US" sz="2400" dirty="0" smtClean="0">
                <a:solidFill>
                  <a:schemeClr val="tx1"/>
                </a:solidFill>
              </a:rPr>
              <a:t>a number of recent studies have shown that these types of </a:t>
            </a:r>
            <a:r>
              <a:rPr lang="en-US" sz="2400" dirty="0" smtClean="0">
                <a:solidFill>
                  <a:srgbClr val="00B050"/>
                </a:solidFill>
              </a:rPr>
              <a:t>games</a:t>
            </a:r>
            <a:r>
              <a:rPr lang="en-US" sz="2400" dirty="0" smtClean="0">
                <a:solidFill>
                  <a:schemeClr val="tx1"/>
                </a:solidFill>
              </a:rPr>
              <a:t> can actually </a:t>
            </a:r>
            <a:r>
              <a:rPr lang="en-US" sz="2400" dirty="0" smtClean="0">
                <a:solidFill>
                  <a:srgbClr val="FFC000"/>
                </a:solidFill>
              </a:rPr>
              <a:t>improve</a:t>
            </a:r>
            <a:r>
              <a:rPr lang="en-US" sz="2400" dirty="0" smtClean="0">
                <a:solidFill>
                  <a:schemeClr val="tx1"/>
                </a:solidFill>
              </a:rPr>
              <a:t> </a:t>
            </a:r>
            <a:r>
              <a:rPr lang="en-US" sz="2400" dirty="0" smtClean="0">
                <a:solidFill>
                  <a:srgbClr val="7030A0"/>
                </a:solidFill>
              </a:rPr>
              <a:t>spatial reasoning and other mental skills </a:t>
            </a:r>
            <a:r>
              <a:rPr lang="en-US" sz="2400" dirty="0" smtClean="0">
                <a:solidFill>
                  <a:schemeClr val="tx1"/>
                </a:solidFill>
              </a:rPr>
              <a:t>in </a:t>
            </a:r>
            <a:r>
              <a:rPr lang="en-US" sz="2400" dirty="0" smtClean="0">
                <a:solidFill>
                  <a:schemeClr val="accent1"/>
                </a:solidFill>
              </a:rPr>
              <a:t>young people</a:t>
            </a:r>
            <a:r>
              <a:rPr lang="en-US" sz="2400" dirty="0" smtClean="0">
                <a:solidFill>
                  <a:schemeClr val="tx1"/>
                </a:solidFill>
              </a:rPr>
              <a:t>.</a:t>
            </a:r>
          </a:p>
          <a:p>
            <a:pPr marL="0" indent="0" algn="ctr">
              <a:buNone/>
            </a:pPr>
            <a:r>
              <a:rPr lang="en-US" sz="2400" dirty="0" smtClean="0">
                <a:solidFill>
                  <a:srgbClr val="C00000"/>
                </a:solidFill>
              </a:rPr>
              <a:t>Transition: However (contrast)</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72428221"/>
              </p:ext>
            </p:extLst>
          </p:nvPr>
        </p:nvGraphicFramePr>
        <p:xfrm>
          <a:off x="1549400" y="4102100"/>
          <a:ext cx="8128000" cy="1873674"/>
        </p:xfrm>
        <a:graphic>
          <a:graphicData uri="http://schemas.openxmlformats.org/drawingml/2006/table">
            <a:tbl>
              <a:tblPr firstRow="1" bandRow="1">
                <a:tableStyleId>{5C22544A-7EE6-4342-B048-85BDC9FD1C3A}</a:tableStyleId>
              </a:tblPr>
              <a:tblGrid>
                <a:gridCol w="4064000"/>
                <a:gridCol w="4064000"/>
              </a:tblGrid>
              <a:tr h="400474">
                <a:tc>
                  <a:txBody>
                    <a:bodyPr/>
                    <a:lstStyle/>
                    <a:p>
                      <a:r>
                        <a:rPr lang="en-US" dirty="0" smtClean="0"/>
                        <a:t>Connection</a:t>
                      </a:r>
                      <a:r>
                        <a:rPr lang="en-US" baseline="0" dirty="0" smtClean="0"/>
                        <a:t> </a:t>
                      </a:r>
                      <a:r>
                        <a:rPr lang="en-US" dirty="0" smtClean="0"/>
                        <a:t>1</a:t>
                      </a:r>
                      <a:endParaRPr lang="en-US" dirty="0"/>
                    </a:p>
                  </a:txBody>
                  <a:tcPr/>
                </a:tc>
                <a:tc>
                  <a:txBody>
                    <a:bodyPr/>
                    <a:lstStyle/>
                    <a:p>
                      <a:r>
                        <a:rPr lang="en-US" dirty="0" smtClean="0"/>
                        <a:t>Connection</a:t>
                      </a:r>
                      <a:r>
                        <a:rPr lang="en-US" baseline="0" dirty="0" smtClean="0"/>
                        <a:t> 2</a:t>
                      </a:r>
                      <a:endParaRPr lang="en-US" dirty="0"/>
                    </a:p>
                  </a:txBody>
                  <a:tcPr/>
                </a:tc>
              </a:tr>
              <a:tr h="370840">
                <a:tc>
                  <a:txBody>
                    <a:bodyPr/>
                    <a:lstStyle/>
                    <a:p>
                      <a:r>
                        <a:rPr lang="en-US" b="1" dirty="0" smtClean="0">
                          <a:solidFill>
                            <a:srgbClr val="00B050"/>
                          </a:solidFill>
                        </a:rPr>
                        <a:t>video games</a:t>
                      </a:r>
                      <a:endParaRPr lang="en-US" b="1" dirty="0">
                        <a:solidFill>
                          <a:srgbClr val="00B050"/>
                        </a:solidFill>
                      </a:endParaRPr>
                    </a:p>
                  </a:txBody>
                  <a:tcPr/>
                </a:tc>
                <a:tc>
                  <a:txBody>
                    <a:bodyPr/>
                    <a:lstStyle/>
                    <a:p>
                      <a:r>
                        <a:rPr lang="en-US" b="1" dirty="0" smtClean="0">
                          <a:solidFill>
                            <a:srgbClr val="00B050"/>
                          </a:solidFill>
                        </a:rPr>
                        <a:t>games</a:t>
                      </a:r>
                      <a:endParaRPr lang="en-US" b="1" dirty="0">
                        <a:solidFill>
                          <a:srgbClr val="00B050"/>
                        </a:solidFill>
                      </a:endParaRPr>
                    </a:p>
                  </a:txBody>
                  <a:tcPr/>
                </a:tc>
              </a:tr>
              <a:tr h="370840">
                <a:tc>
                  <a:txBody>
                    <a:bodyPr/>
                    <a:lstStyle/>
                    <a:p>
                      <a:r>
                        <a:rPr lang="en-US" b="1" dirty="0" smtClean="0">
                          <a:solidFill>
                            <a:srgbClr val="0070C0"/>
                          </a:solidFill>
                        </a:rPr>
                        <a:t>damage</a:t>
                      </a:r>
                      <a:endParaRPr lang="en-US" b="1" dirty="0">
                        <a:solidFill>
                          <a:srgbClr val="0070C0"/>
                        </a:solidFill>
                      </a:endParaRPr>
                    </a:p>
                  </a:txBody>
                  <a:tcPr/>
                </a:tc>
                <a:tc>
                  <a:txBody>
                    <a:bodyPr/>
                    <a:lstStyle/>
                    <a:p>
                      <a:r>
                        <a:rPr lang="en-US" b="1" dirty="0" smtClean="0">
                          <a:solidFill>
                            <a:srgbClr val="0070C0"/>
                          </a:solidFill>
                        </a:rPr>
                        <a:t>improve</a:t>
                      </a:r>
                      <a:endParaRPr lang="en-US" b="1" dirty="0">
                        <a:solidFill>
                          <a:srgbClr val="0070C0"/>
                        </a:solidFill>
                      </a:endParaRPr>
                    </a:p>
                  </a:txBody>
                  <a:tcPr/>
                </a:tc>
              </a:tr>
              <a:tr h="185420">
                <a:tc>
                  <a:txBody>
                    <a:bodyPr/>
                    <a:lstStyle/>
                    <a:p>
                      <a:r>
                        <a:rPr lang="en-US" b="1" dirty="0" smtClean="0">
                          <a:solidFill>
                            <a:schemeClr val="accent1"/>
                          </a:solidFill>
                        </a:rPr>
                        <a:t>children</a:t>
                      </a:r>
                      <a:endParaRPr lang="en-US" b="1" dirty="0">
                        <a:solidFill>
                          <a:schemeClr val="accent1"/>
                        </a:solidFill>
                      </a:endParaRPr>
                    </a:p>
                  </a:txBody>
                  <a:tcPr/>
                </a:tc>
                <a:tc>
                  <a:txBody>
                    <a:bodyPr/>
                    <a:lstStyle/>
                    <a:p>
                      <a:r>
                        <a:rPr lang="en-US" b="1" dirty="0" smtClean="0">
                          <a:solidFill>
                            <a:schemeClr val="accent1"/>
                          </a:solidFill>
                        </a:rPr>
                        <a:t>young people</a:t>
                      </a:r>
                      <a:endParaRPr lang="en-US" b="1" dirty="0">
                        <a:solidFill>
                          <a:schemeClr val="accent1"/>
                        </a:solidFill>
                      </a:endParaRPr>
                    </a:p>
                  </a:txBody>
                  <a:tcPr/>
                </a:tc>
              </a:tr>
              <a:tr h="185420">
                <a:tc>
                  <a:txBody>
                    <a:bodyPr/>
                    <a:lstStyle/>
                    <a:p>
                      <a:r>
                        <a:rPr lang="en-US" b="1" dirty="0" smtClean="0">
                          <a:solidFill>
                            <a:srgbClr val="7030A0"/>
                          </a:solidFill>
                        </a:rPr>
                        <a:t>intellectual abilities</a:t>
                      </a:r>
                      <a:endParaRPr lang="en-US" b="1" dirty="0">
                        <a:solidFill>
                          <a:srgbClr val="7030A0"/>
                        </a:solidFill>
                      </a:endParaRPr>
                    </a:p>
                  </a:txBody>
                  <a:tcPr/>
                </a:tc>
                <a:tc>
                  <a:txBody>
                    <a:bodyPr/>
                    <a:lstStyle/>
                    <a:p>
                      <a:r>
                        <a:rPr lang="en-US" b="1" dirty="0" smtClean="0">
                          <a:solidFill>
                            <a:srgbClr val="7030A0"/>
                          </a:solidFill>
                        </a:rPr>
                        <a:t>spatial reasoning and other mental skills</a:t>
                      </a:r>
                      <a:endParaRPr lang="en-US" b="1" dirty="0">
                        <a:solidFill>
                          <a:srgbClr val="7030A0"/>
                        </a:solidFill>
                      </a:endParaRPr>
                    </a:p>
                  </a:txBody>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83479981"/>
      </p:ext>
    </p:extLst>
  </p:cSld>
  <p:clrMapOvr>
    <a:masterClrMapping/>
  </p:clrMapOvr>
  <mc:AlternateContent xmlns:mc="http://schemas.openxmlformats.org/markup-compatibility/2006">
    <mc:Choice xmlns:p14="http://schemas.microsoft.com/office/powerpoint/2010/main" Requires="p14">
      <p:transition spd="slow" p14:dur="2000" advTm="91833"/>
    </mc:Choice>
    <mc:Fallback>
      <p:transition spd="slow" advTm="91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Transitional Words and Phrases</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Addition: </a:t>
            </a:r>
            <a:r>
              <a:rPr lang="en-US" dirty="0" smtClean="0"/>
              <a:t>		additionally, furthermore, also, and</a:t>
            </a:r>
          </a:p>
          <a:p>
            <a:r>
              <a:rPr lang="en-US" b="1" dirty="0" smtClean="0">
                <a:solidFill>
                  <a:schemeClr val="accent1"/>
                </a:solidFill>
              </a:rPr>
              <a:t>Comparison: </a:t>
            </a:r>
            <a:r>
              <a:rPr lang="en-US" dirty="0" smtClean="0"/>
              <a:t>		likewise, similarly, in the same way</a:t>
            </a:r>
          </a:p>
          <a:p>
            <a:r>
              <a:rPr lang="en-US" b="1" dirty="0" smtClean="0">
                <a:solidFill>
                  <a:schemeClr val="accent1"/>
                </a:solidFill>
              </a:rPr>
              <a:t>Contrast: </a:t>
            </a:r>
            <a:r>
              <a:rPr lang="en-US" dirty="0" smtClean="0"/>
              <a:t>		however, on the one hand/on the other hand, nevertheless, but</a:t>
            </a:r>
          </a:p>
          <a:p>
            <a:r>
              <a:rPr lang="en-US" b="1" dirty="0" smtClean="0">
                <a:solidFill>
                  <a:schemeClr val="accent1"/>
                </a:solidFill>
              </a:rPr>
              <a:t>Time/Sequence: </a:t>
            </a:r>
            <a:r>
              <a:rPr lang="en-US" dirty="0" smtClean="0"/>
              <a:t>	when, after, first/second, finally, then</a:t>
            </a:r>
          </a:p>
          <a:p>
            <a:r>
              <a:rPr lang="en-US" b="1" dirty="0" smtClean="0">
                <a:solidFill>
                  <a:schemeClr val="accent1"/>
                </a:solidFill>
              </a:rPr>
              <a:t>Cause: </a:t>
            </a:r>
            <a:r>
              <a:rPr lang="en-US" b="1" dirty="0" smtClean="0"/>
              <a:t>	</a:t>
            </a:r>
            <a:r>
              <a:rPr lang="en-US" dirty="0" smtClean="0"/>
              <a:t>		because, due to, for this reason</a:t>
            </a:r>
          </a:p>
          <a:p>
            <a:r>
              <a:rPr lang="en-US" b="1" dirty="0" smtClean="0">
                <a:solidFill>
                  <a:schemeClr val="accent1"/>
                </a:solidFill>
              </a:rPr>
              <a:t>Effect: </a:t>
            </a:r>
            <a:r>
              <a:rPr lang="en-US" dirty="0" smtClean="0"/>
              <a:t>			therefore, thus, as a result, consequently</a:t>
            </a:r>
          </a:p>
          <a:p>
            <a:r>
              <a:rPr lang="en-US" b="1" dirty="0" smtClean="0">
                <a:solidFill>
                  <a:schemeClr val="accent1"/>
                </a:solidFill>
              </a:rPr>
              <a:t>Example: </a:t>
            </a:r>
            <a:r>
              <a:rPr lang="en-US" dirty="0" smtClean="0"/>
              <a:t>		for example, for instance, specifically, in fact</a:t>
            </a:r>
          </a:p>
          <a:p>
            <a:r>
              <a:rPr lang="en-US" b="1" dirty="0" smtClean="0">
                <a:solidFill>
                  <a:schemeClr val="accent1"/>
                </a:solidFill>
              </a:rPr>
              <a:t>Clarification/Repetition: </a:t>
            </a:r>
            <a:r>
              <a:rPr lang="en-US" dirty="0" smtClean="0"/>
              <a:t>	in other words, that is, in effect</a:t>
            </a:r>
          </a:p>
          <a:p>
            <a:r>
              <a:rPr lang="en-US" b="1" dirty="0" smtClean="0">
                <a:solidFill>
                  <a:schemeClr val="accent1"/>
                </a:solidFill>
              </a:rPr>
              <a:t>Summary: </a:t>
            </a:r>
            <a:r>
              <a:rPr lang="en-US" dirty="0" smtClean="0"/>
              <a:t>		to summarize, all in all, in short</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36044380"/>
      </p:ext>
    </p:extLst>
  </p:cSld>
  <p:clrMapOvr>
    <a:masterClrMapping/>
  </p:clrMapOvr>
  <mc:AlternateContent xmlns:mc="http://schemas.openxmlformats.org/markup-compatibility/2006">
    <mc:Choice xmlns:p14="http://schemas.microsoft.com/office/powerpoint/2010/main" Requires="p14">
      <p:transition spd="slow" p14:dur="2000" advTm="58270"/>
    </mc:Choice>
    <mc:Fallback>
      <p:transition spd="slow" advTm="58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99303"/>
            <a:ext cx="10485120" cy="1450757"/>
          </a:xfrm>
        </p:spPr>
        <p:txBody>
          <a:bodyPr/>
          <a:lstStyle/>
          <a:p>
            <a:r>
              <a:rPr lang="en-US" b="1" dirty="0" smtClean="0">
                <a:solidFill>
                  <a:schemeClr val="accent1"/>
                </a:solidFill>
              </a:rPr>
              <a:t>Adding helpful transitions and connections</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marL="201168" lvl="1" indent="0">
              <a:buNone/>
            </a:pPr>
            <a:r>
              <a:rPr lang="en-US" sz="2000" dirty="0" smtClean="0"/>
              <a:t>	Cell phones became widely available to the American public in the 1990s with the emergence of second-generation mobile technology. This is why the 1990s are often considered the beginning of a new era. Mobile phone technology existed before then. They were available as long ago as the 1950s. Most were installed in cars. Only wealthy people had them. The first modern cellular system was built in Tokyo in the late 1970s. The ones we use today are based on that.</a:t>
            </a:r>
          </a:p>
          <a:p>
            <a:pPr marL="201168" lvl="1" indent="0">
              <a:buNone/>
            </a:pPr>
            <a:endParaRPr lang="en-US" sz="2000" dirty="0"/>
          </a:p>
          <a:p>
            <a:pPr marL="201168" lvl="1" indent="0">
              <a:buNone/>
            </a:pPr>
            <a:r>
              <a:rPr lang="en-US" sz="2000" dirty="0" smtClean="0"/>
              <a:t>	Cell </a:t>
            </a:r>
            <a:r>
              <a:rPr lang="en-US" sz="2000" dirty="0"/>
              <a:t>phones became widely available to the American public in the 1990s with the emergence of </a:t>
            </a:r>
            <a:r>
              <a:rPr lang="en-US" sz="2000" dirty="0" smtClean="0"/>
              <a:t>second-generation </a:t>
            </a:r>
            <a:r>
              <a:rPr lang="en-US" sz="2000" dirty="0"/>
              <a:t>mobile technology. </a:t>
            </a:r>
            <a:r>
              <a:rPr lang="en-US" sz="2000" dirty="0" smtClean="0"/>
              <a:t>The development of these systems marked the </a:t>
            </a:r>
            <a:r>
              <a:rPr lang="en-US" sz="2000" dirty="0"/>
              <a:t>beginning of </a:t>
            </a:r>
            <a:r>
              <a:rPr lang="en-US" sz="2000" dirty="0" smtClean="0"/>
              <a:t>a new era of mobile phone service. However, mobile </a:t>
            </a:r>
            <a:r>
              <a:rPr lang="en-US" sz="2000" dirty="0"/>
              <a:t>phone technology existed before </a:t>
            </a:r>
            <a:r>
              <a:rPr lang="en-US" sz="2000" dirty="0" smtClean="0"/>
              <a:t>the 1990s. In fact, this kind of technology was </a:t>
            </a:r>
            <a:r>
              <a:rPr lang="en-US" sz="2000" dirty="0"/>
              <a:t>available as long ago as the 1950s. </a:t>
            </a:r>
            <a:r>
              <a:rPr lang="en-US" sz="2000" dirty="0" smtClean="0"/>
              <a:t>Although mobile phones did exist before the 1990s, the vast majority of them were installed in cars, and only the wealthy had access to them. After the </a:t>
            </a:r>
            <a:r>
              <a:rPr lang="en-US" sz="2000" dirty="0"/>
              <a:t>first modern cellular system was built in Tokyo in the late </a:t>
            </a:r>
            <a:r>
              <a:rPr lang="en-US" sz="2000" dirty="0" smtClean="0"/>
              <a:t>1970s, the mobile phone systems we use today were based on that model.</a:t>
            </a:r>
            <a:endParaRPr lang="en-US" sz="20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123054338"/>
      </p:ext>
    </p:extLst>
  </p:cSld>
  <p:clrMapOvr>
    <a:masterClrMapping/>
  </p:clrMapOvr>
  <mc:AlternateContent xmlns:mc="http://schemas.openxmlformats.org/markup-compatibility/2006">
    <mc:Choice xmlns:p14="http://schemas.microsoft.com/office/powerpoint/2010/main" Requires="p14">
      <p:transition spd="slow" p14:dur="2000" advTm="100928"/>
    </mc:Choice>
    <mc:Fallback>
      <p:transition spd="slow" advTm="100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1097280" y="2006600"/>
            <a:ext cx="10510520" cy="3862494"/>
          </a:xfrm>
        </p:spPr>
        <p:txBody>
          <a:bodyPr/>
          <a:lstStyle/>
          <a:p>
            <a:pPr>
              <a:buFont typeface="Wingdings" panose="05000000000000000000" pitchFamily="2" charset="2"/>
              <a:buChar char="q"/>
            </a:pPr>
            <a:r>
              <a:rPr lang="en-US" sz="3200" dirty="0" smtClean="0"/>
              <a:t> Transitions=Words and phrases that link ideas. Full lists are available in most writing handbooks.</a:t>
            </a:r>
          </a:p>
          <a:p>
            <a:pPr>
              <a:buFont typeface="Wingdings" panose="05000000000000000000" pitchFamily="2" charset="2"/>
              <a:buChar char="q"/>
            </a:pPr>
            <a:r>
              <a:rPr lang="en-US" sz="3200" dirty="0" smtClean="0"/>
              <a:t> Connections=Repeated, reworded, or replaced words and phrases that link ideas</a:t>
            </a:r>
            <a:r>
              <a:rPr lang="en-US" sz="3200" dirty="0" smtClean="0"/>
              <a:t>.</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49980409"/>
      </p:ext>
    </p:extLst>
  </p:cSld>
  <p:clrMapOvr>
    <a:masterClrMapping/>
  </p:clrMapOvr>
  <mc:AlternateContent xmlns:mc="http://schemas.openxmlformats.org/markup-compatibility/2006">
    <mc:Choice xmlns:p14="http://schemas.microsoft.com/office/powerpoint/2010/main" Requires="p14">
      <p:transition spd="slow" p14:dur="2000" advTm="19565"/>
    </mc:Choice>
    <mc:Fallback>
      <p:transition spd="slow" advTm="19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800" y="3377793"/>
            <a:ext cx="4011034" cy="2585323"/>
          </a:xfrm>
          <a:prstGeom prst="rect">
            <a:avLst/>
          </a:prstGeom>
          <a:noFill/>
        </p:spPr>
        <p:txBody>
          <a:bodyPr wrap="none" rtlCol="0">
            <a:spAutoFit/>
          </a:bodyPr>
          <a:lstStyle/>
          <a:p>
            <a:r>
              <a:rPr lang="en-US" sz="4800" dirty="0" smtClean="0"/>
              <a:t>Writing Center</a:t>
            </a:r>
          </a:p>
          <a:p>
            <a:r>
              <a:rPr lang="en-US" sz="4800" dirty="0" smtClean="0"/>
              <a:t>Kearns 203</a:t>
            </a:r>
          </a:p>
          <a:p>
            <a:r>
              <a:rPr lang="en-US" sz="4800" dirty="0" smtClean="0"/>
              <a:t>(843) 349-2937</a:t>
            </a:r>
            <a:endParaRPr lang="en-US" sz="4800" dirty="0" smtClean="0"/>
          </a:p>
          <a:p>
            <a:endParaRPr lang="en-US"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858" y="0"/>
            <a:ext cx="4222242" cy="337779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90490906"/>
      </p:ext>
    </p:extLst>
  </p:cSld>
  <p:clrMapOvr>
    <a:masterClrMapping/>
  </p:clrMapOvr>
  <mc:AlternateContent xmlns:mc="http://schemas.openxmlformats.org/markup-compatibility/2006">
    <mc:Choice xmlns:p14="http://schemas.microsoft.com/office/powerpoint/2010/main" Requires="p14">
      <p:transition spd="slow" p14:dur="2000" advTm="13105"/>
    </mc:Choice>
    <mc:Fallback>
      <p:transition spd="slow" advTm="13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7.3|8.5"/>
</p:tagLst>
</file>

<file path=ppt/tags/tag2.xml><?xml version="1.0" encoding="utf-8"?>
<p:tagLst xmlns:a="http://schemas.openxmlformats.org/drawingml/2006/main" xmlns:r="http://schemas.openxmlformats.org/officeDocument/2006/relationships" xmlns:p="http://schemas.openxmlformats.org/presentationml/2006/main">
  <p:tag name="TIMING" val="|2.4|9.7"/>
</p:tagLst>
</file>

<file path=ppt/tags/tag3.xml><?xml version="1.0" encoding="utf-8"?>
<p:tagLst xmlns:a="http://schemas.openxmlformats.org/drawingml/2006/main" xmlns:r="http://schemas.openxmlformats.org/officeDocument/2006/relationships" xmlns:p="http://schemas.openxmlformats.org/presentationml/2006/main">
  <p:tag name="TIMING" val="|2.6|5.4|2.6|5.8|4.6|3.5|4.7|4.6|12.5"/>
</p:tagLst>
</file>

<file path=ppt/tags/tag4.xml><?xml version="1.0" encoding="utf-8"?>
<p:tagLst xmlns:a="http://schemas.openxmlformats.org/drawingml/2006/main" xmlns:r="http://schemas.openxmlformats.org/officeDocument/2006/relationships" xmlns:p="http://schemas.openxmlformats.org/presentationml/2006/main">
  <p:tag name="TIMING" val="|1.9|2.9"/>
</p:tagLst>
</file>

<file path=ppt/tags/tag5.xml><?xml version="1.0" encoding="utf-8"?>
<p:tagLst xmlns:a="http://schemas.openxmlformats.org/drawingml/2006/main" xmlns:r="http://schemas.openxmlformats.org/officeDocument/2006/relationships" xmlns:p="http://schemas.openxmlformats.org/presentationml/2006/main">
  <p:tag name="TIMING" val="|0.7|10.4"/>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394</TotalTime>
  <Words>325</Words>
  <Application>Microsoft Office PowerPoint</Application>
  <PresentationFormat>Widescreen</PresentationFormat>
  <Paragraphs>55</Paragraphs>
  <Slides>9</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Wingdings</vt:lpstr>
      <vt:lpstr>Retrospect</vt:lpstr>
      <vt:lpstr>Making Transitions and Connections</vt:lpstr>
      <vt:lpstr>What is a transition?</vt:lpstr>
      <vt:lpstr>What is a connection?</vt:lpstr>
      <vt:lpstr>Example 1</vt:lpstr>
      <vt:lpstr>Example 2</vt:lpstr>
      <vt:lpstr>Common Transitional Words and Phrases</vt:lpstr>
      <vt:lpstr>Adding helpful transitions and connections</vt:lpstr>
      <vt:lpstr>Review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Transitions and Connections</dc:title>
  <dc:creator>Scott Pleasant</dc:creator>
  <cp:lastModifiedBy>Scott Pleasant</cp:lastModifiedBy>
  <cp:revision>53</cp:revision>
  <dcterms:created xsi:type="dcterms:W3CDTF">2014-02-18T18:56:38Z</dcterms:created>
  <dcterms:modified xsi:type="dcterms:W3CDTF">2014-09-16T18:37:50Z</dcterms:modified>
</cp:coreProperties>
</file>